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308" r:id="rId4"/>
    <p:sldId id="309" r:id="rId5"/>
    <p:sldId id="310" r:id="rId6"/>
    <p:sldId id="311" r:id="rId7"/>
    <p:sldId id="313" r:id="rId8"/>
    <p:sldId id="31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Walsh " initials="CW" lastIdx="1" clrIdx="0">
    <p:extLst>
      <p:ext uri="{19B8F6BF-5375-455C-9EA6-DF929625EA0E}">
        <p15:presenceInfo xmlns:p15="http://schemas.microsoft.com/office/powerpoint/2012/main" userId="Catherine Walsh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7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33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42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22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59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6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8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9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45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79E6-A4FB-4A4C-B530-F46455441CD8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12D5D-4F47-46A8-9B13-BA7FD9AE5E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03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pe.ac.uk/gateway/students/studentadministration/understandingyourdegree/assessmentofstudentregula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Guide to Academic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The academic misconduct policy applies to all students at the University, at all levels of study; This is available on the University web site</a:t>
            </a:r>
          </a:p>
          <a:p>
            <a:pPr marL="0" indent="0">
              <a:buNone/>
            </a:pPr>
            <a:r>
              <a:rPr lang="en-GB" sz="4400" dirty="0">
                <a:hlinkClick r:id="rId2"/>
              </a:rPr>
              <a:t>University Regulations academic misconduct policy</a:t>
            </a:r>
            <a:endParaRPr lang="en-GB" sz="4400" dirty="0"/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3157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University include in its definition of academic misconduct?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1376" cy="4619242"/>
          </a:xfrm>
        </p:spPr>
        <p:txBody>
          <a:bodyPr>
            <a:normAutofit lnSpcReduction="10000"/>
          </a:bodyPr>
          <a:lstStyle/>
          <a:p>
            <a:r>
              <a:rPr lang="en-GB" sz="3500" dirty="0"/>
              <a:t>Misconduct in an Examination or In Class Test</a:t>
            </a:r>
          </a:p>
          <a:p>
            <a:r>
              <a:rPr lang="en-GB" sz="3500" dirty="0"/>
              <a:t>Plagiarism</a:t>
            </a:r>
          </a:p>
          <a:p>
            <a:r>
              <a:rPr lang="en-GB" sz="3500" dirty="0"/>
              <a:t>Collusion</a:t>
            </a:r>
          </a:p>
          <a:p>
            <a:r>
              <a:rPr lang="en-GB" sz="3500" dirty="0"/>
              <a:t>Falsification</a:t>
            </a:r>
          </a:p>
          <a:p>
            <a:r>
              <a:rPr lang="en-GB" sz="3500" dirty="0">
                <a:solidFill>
                  <a:srgbClr val="00B050"/>
                </a:solidFill>
              </a:rPr>
              <a:t>Self-Plagiarism/Recycling</a:t>
            </a:r>
          </a:p>
          <a:p>
            <a:r>
              <a:rPr lang="en-GB" sz="3500" dirty="0"/>
              <a:t>Breaching Ethical Standards</a:t>
            </a:r>
          </a:p>
          <a:p>
            <a:r>
              <a:rPr lang="en-GB" sz="3500" dirty="0"/>
              <a:t>Bribery</a:t>
            </a:r>
          </a:p>
          <a:p>
            <a:r>
              <a:rPr lang="en-GB" sz="3500" dirty="0">
                <a:solidFill>
                  <a:srgbClr val="00B050"/>
                </a:solidFill>
              </a:rPr>
              <a:t>Submitting Fraudulent Mitigating Circumstances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60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Level F and C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For a first case of academic misconduct students will be required to meet with their academic subjects to identify support and guidance needed to address the issue</a:t>
            </a:r>
          </a:p>
          <a:p>
            <a:r>
              <a:rPr lang="en-GB" sz="3200" dirty="0"/>
              <a:t>An opportunity to represent work will be offered, the grade will be </a:t>
            </a:r>
            <a:r>
              <a:rPr lang="en-GB" sz="3200" dirty="0">
                <a:solidFill>
                  <a:srgbClr val="FF0000"/>
                </a:solidFill>
              </a:rPr>
              <a:t>capped at E.</a:t>
            </a:r>
          </a:p>
          <a:p>
            <a:r>
              <a:rPr lang="en-GB" sz="3200" dirty="0">
                <a:solidFill>
                  <a:srgbClr val="FF0000"/>
                </a:solidFill>
              </a:rPr>
              <a:t>Students retain the right to a resubmission if needed. </a:t>
            </a:r>
          </a:p>
        </p:txBody>
      </p:sp>
    </p:spTree>
    <p:extLst>
      <p:ext uri="{BB962C8B-B14F-4D97-AF65-F5344CB8AC3E}">
        <p14:creationId xmlns:p14="http://schemas.microsoft.com/office/powerpoint/2010/main" val="84184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707477" cy="132045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For a </a:t>
            </a:r>
            <a:r>
              <a:rPr lang="en-GB" b="1" dirty="0">
                <a:solidFill>
                  <a:srgbClr val="0070C0"/>
                </a:solidFill>
              </a:rPr>
              <a:t>first case</a:t>
            </a:r>
            <a:r>
              <a:rPr lang="en-GB" b="1" dirty="0"/>
              <a:t> of academic misconduct at Level I, H or M or repeated misconduct at Levels F or 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Stage 1</a:t>
            </a:r>
          </a:p>
          <a:p>
            <a:r>
              <a:rPr lang="en-GB" sz="3200" dirty="0"/>
              <a:t>students will be required to meet with a Senior Academic Advisor (SAA) and the Internal Examiner who suspected academic misconduct;</a:t>
            </a:r>
          </a:p>
          <a:p>
            <a:r>
              <a:rPr lang="en-GB" sz="3200" dirty="0">
                <a:solidFill>
                  <a:srgbClr val="FF0000"/>
                </a:solidFill>
              </a:rPr>
              <a:t>if a conclusion can be reached at this stage the SAA will make a recommendation to the Examination Board; students will be written to advising of the recommendation and the penalty where appropriate.</a:t>
            </a:r>
          </a:p>
        </p:txBody>
      </p:sp>
    </p:spTree>
    <p:extLst>
      <p:ext uri="{BB962C8B-B14F-4D97-AF65-F5344CB8AC3E}">
        <p14:creationId xmlns:p14="http://schemas.microsoft.com/office/powerpoint/2010/main" val="122873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the FSAA cannot reach a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Stage 2:</a:t>
            </a:r>
          </a:p>
          <a:p>
            <a:r>
              <a:rPr lang="en-GB" sz="3600" dirty="0"/>
              <a:t>The case is referred to an </a:t>
            </a:r>
            <a:r>
              <a:rPr lang="en-GB" sz="3600" dirty="0">
                <a:solidFill>
                  <a:srgbClr val="FF0000"/>
                </a:solidFill>
              </a:rPr>
              <a:t>Academic Misconduct Panel</a:t>
            </a:r>
            <a:r>
              <a:rPr lang="en-GB" sz="3600" dirty="0"/>
              <a:t>;</a:t>
            </a:r>
          </a:p>
          <a:p>
            <a:r>
              <a:rPr lang="en-GB" sz="3600" dirty="0"/>
              <a:t>Students will be able to meet with the Panel to discuss your case;</a:t>
            </a:r>
          </a:p>
          <a:p>
            <a:r>
              <a:rPr lang="en-GB" sz="3600" dirty="0"/>
              <a:t>At the end of the meeting the Panel will make a recommendation;</a:t>
            </a:r>
          </a:p>
          <a:p>
            <a:r>
              <a:rPr lang="en-GB" sz="3600" dirty="0"/>
              <a:t>The Chair of the Panel will notify the outcome to the student.</a:t>
            </a:r>
          </a:p>
        </p:txBody>
      </p:sp>
    </p:spTree>
    <p:extLst>
      <p:ext uri="{BB962C8B-B14F-4D97-AF65-F5344CB8AC3E}">
        <p14:creationId xmlns:p14="http://schemas.microsoft.com/office/powerpoint/2010/main" val="93535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Penalties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213" y="1027906"/>
            <a:ext cx="5157787" cy="823912"/>
          </a:xfrm>
        </p:spPr>
        <p:txBody>
          <a:bodyPr/>
          <a:lstStyle/>
          <a:p>
            <a:r>
              <a:rPr lang="en-GB" u="sng" dirty="0">
                <a:solidFill>
                  <a:srgbClr val="0070C0"/>
                </a:solidFill>
              </a:rPr>
              <a:t>First Case LEVELs F and 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614" y="2054087"/>
            <a:ext cx="5160962" cy="4135576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For a first case of misconduct - representation for a capped Grade E</a:t>
            </a:r>
            <a:r>
              <a:rPr lang="en-GB" dirty="0"/>
              <a:t>.</a:t>
            </a:r>
          </a:p>
          <a:p>
            <a:r>
              <a:rPr lang="en-GB" dirty="0"/>
              <a:t>The misconduct will not be visible in the grade outcome on the academic transcript but a note will be kept in the system.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1027906"/>
            <a:ext cx="5183188" cy="823912"/>
          </a:xfrm>
        </p:spPr>
        <p:txBody>
          <a:bodyPr>
            <a:normAutofit/>
          </a:bodyPr>
          <a:lstStyle/>
          <a:p>
            <a:r>
              <a:rPr lang="en-GB" u="sng" dirty="0"/>
              <a:t>First Case ALL OTHER LEVELs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426" y="2054087"/>
            <a:ext cx="5160961" cy="4135576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Plagiarism is deemed to be minor – the work may be represented for a capped Grade E, resubmission is allowed;</a:t>
            </a:r>
          </a:p>
          <a:p>
            <a:r>
              <a:rPr lang="en-GB" dirty="0"/>
              <a:t>Plagiarism is deemed to be </a:t>
            </a:r>
            <a:r>
              <a:rPr lang="en-GB" dirty="0">
                <a:solidFill>
                  <a:srgbClr val="FF0000"/>
                </a:solidFill>
              </a:rPr>
              <a:t>major</a:t>
            </a:r>
            <a:r>
              <a:rPr lang="en-GB" dirty="0"/>
              <a:t> – the work will be awarded a mark of 0 and a misconduct outcome noted but resubmission is allowed as appropriate. If the task is resubmitted the 0 misconduct outcome will be replaced with the mark achieved on resubmission, capped at grade E.</a:t>
            </a:r>
          </a:p>
          <a:p>
            <a:r>
              <a:rPr lang="en-GB" dirty="0"/>
              <a:t>The Academic Misconduct Panel/SAA may recommend another outcome.</a:t>
            </a:r>
          </a:p>
        </p:txBody>
      </p:sp>
    </p:spTree>
    <p:extLst>
      <p:ext uri="{BB962C8B-B14F-4D97-AF65-F5344CB8AC3E}">
        <p14:creationId xmlns:p14="http://schemas.microsoft.com/office/powerpoint/2010/main" val="322805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if this is a </a:t>
            </a:r>
            <a:r>
              <a:rPr lang="en-GB" b="1" u="sng" dirty="0">
                <a:solidFill>
                  <a:srgbClr val="0070C0"/>
                </a:solidFill>
              </a:rPr>
              <a:t>repeated case </a:t>
            </a:r>
            <a:r>
              <a:rPr lang="en-GB" dirty="0"/>
              <a:t>of misconduct?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For a student before the end of Level C, the outcome is as for an initial case of major misconduct at all other levels;</a:t>
            </a:r>
          </a:p>
          <a:p>
            <a:r>
              <a:rPr lang="en-GB" sz="3600" dirty="0"/>
              <a:t>For all other students you will be awarded a Subject Block/ Module aggregate of 0. </a:t>
            </a:r>
            <a:r>
              <a:rPr lang="en-GB" sz="3600" b="1" dirty="0">
                <a:solidFill>
                  <a:srgbClr val="FF0000"/>
                </a:solidFill>
              </a:rPr>
              <a:t>The Academic Misconduct Panel/SAA may recommend another outcome.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a second repeated case of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normal penalty is a </a:t>
            </a:r>
            <a:r>
              <a:rPr lang="en-GB" sz="3600" b="1" dirty="0">
                <a:solidFill>
                  <a:srgbClr val="FF0000"/>
                </a:solidFill>
              </a:rPr>
              <a:t>termination of studies</a:t>
            </a:r>
            <a:r>
              <a:rPr lang="en-GB" dirty="0"/>
              <a:t>.</a:t>
            </a:r>
          </a:p>
          <a:p>
            <a:r>
              <a:rPr lang="en-GB" dirty="0"/>
              <a:t>The Academic Misconduct Panel/SAA may recommend another outcome.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20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497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Guide to Academic Misconduct</vt:lpstr>
      <vt:lpstr>What does the University include in its definition of academic misconduct?</vt:lpstr>
      <vt:lpstr>Level F and C students</vt:lpstr>
      <vt:lpstr>For a first case of academic misconduct at Level I, H or M or repeated misconduct at Levels F or C.</vt:lpstr>
      <vt:lpstr>Where the FSAA cannot reach a recommendation</vt:lpstr>
      <vt:lpstr>Penalties</vt:lpstr>
      <vt:lpstr>What if this is a repeated case of misconduct?</vt:lpstr>
      <vt:lpstr>For a second repeated case of misconduct</vt:lpstr>
    </vt:vector>
  </TitlesOfParts>
  <Company>Liverpool Hope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Liverpool Hope Commitment to Fair Access and Participation</dc:title>
  <dc:creator>Catherine Walsh</dc:creator>
  <cp:lastModifiedBy>Catherine Walsh </cp:lastModifiedBy>
  <cp:revision>67</cp:revision>
  <dcterms:created xsi:type="dcterms:W3CDTF">2019-09-16T08:33:32Z</dcterms:created>
  <dcterms:modified xsi:type="dcterms:W3CDTF">2021-03-11T11:08:22Z</dcterms:modified>
</cp:coreProperties>
</file>